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1" r:id="rId3"/>
    <p:sldId id="265" r:id="rId4"/>
    <p:sldId id="267" r:id="rId5"/>
    <p:sldId id="259" r:id="rId6"/>
    <p:sldId id="260" r:id="rId7"/>
    <p:sldId id="262" r:id="rId8"/>
    <p:sldId id="264" r:id="rId9"/>
    <p:sldId id="268" r:id="rId10"/>
    <p:sldId id="269" r:id="rId11"/>
    <p:sldId id="270" r:id="rId12"/>
    <p:sldId id="271" r:id="rId13"/>
    <p:sldId id="272" r:id="rId14"/>
    <p:sldId id="273" r:id="rId15"/>
    <p:sldId id="274" r:id="rId16"/>
    <p:sldId id="275" r:id="rId17"/>
    <p:sldId id="276" r:id="rId18"/>
    <p:sldId id="277" r:id="rId19"/>
    <p:sldId id="278" r:id="rId20"/>
    <p:sldId id="279" r:id="rId21"/>
    <p:sldId id="282" r:id="rId22"/>
    <p:sldId id="283" r:id="rId23"/>
    <p:sldId id="280" r:id="rId24"/>
    <p:sldId id="281" r:id="rId25"/>
    <p:sldId id="258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428"/>
    <p:restoredTop sz="94694"/>
  </p:normalViewPr>
  <p:slideViewPr>
    <p:cSldViewPr snapToGrid="0" snapToObjects="1">
      <p:cViewPr>
        <p:scale>
          <a:sx n="138" d="100"/>
          <a:sy n="138" d="100"/>
        </p:scale>
        <p:origin x="-312" y="4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9/10/19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9/10/19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9/10/19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9/10/19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9/10/19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9/10/19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9/10/19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9/10/19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9/10/19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9/10/19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9/10/19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9/10/19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9/10/19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9/10/19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9/10/19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9/10/19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9/10/19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9/10/19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4972B3-FE6E-2544-86A4-37287B5097F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 to microservice</a:t>
            </a:r>
            <a:r>
              <a:rPr lang="ru-RU" dirty="0"/>
              <a:t> </a:t>
            </a:r>
            <a:r>
              <a:rPr lang="en-US" dirty="0"/>
              <a:t>architecture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810CFA-DD66-244C-8ED3-6191DC8C46E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66359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FD0F9C-C4F5-5D46-8E0A-5763E7E33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 discovery: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AC21AF-C8AA-A444-904A-48A14F08AD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4863379" cy="419548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How does client of the service discover the location of service instance? </a:t>
            </a:r>
          </a:p>
          <a:p>
            <a:r>
              <a:rPr lang="en-US" dirty="0"/>
              <a:t>The number of services instances and their locations changes dynamically.</a:t>
            </a:r>
          </a:p>
          <a:p>
            <a:r>
              <a:rPr lang="en-US" dirty="0"/>
              <a:t>Virtual machines and containers are usually assigned dynamic IP addresses.</a:t>
            </a:r>
          </a:p>
          <a:p>
            <a:r>
              <a:rPr lang="en-US" dirty="0"/>
              <a:t>The number of services instances might vary dynamically. </a:t>
            </a:r>
            <a:br>
              <a:rPr lang="en-US" dirty="0"/>
            </a:br>
            <a:br>
              <a:rPr lang="en-US" dirty="0"/>
            </a:b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B9D7F0-F3D1-2947-A5E9-56866FF1CD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668" y="1742411"/>
            <a:ext cx="5084221" cy="3928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2348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D265E-7EB7-5F45-9752-C1CC321CA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 discovery:</a:t>
            </a:r>
            <a:br>
              <a:rPr lang="en-US" dirty="0"/>
            </a:br>
            <a:r>
              <a:rPr lang="en-US" dirty="0"/>
              <a:t>Client-side service discovery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1BAB48-E36A-3548-A746-2CF8224D1A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7130" y="2064600"/>
            <a:ext cx="3727306" cy="419548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Technologies:</a:t>
            </a:r>
          </a:p>
          <a:p>
            <a:r>
              <a:rPr lang="en-US" dirty="0"/>
              <a:t>DNS</a:t>
            </a:r>
          </a:p>
          <a:p>
            <a:r>
              <a:rPr lang="en-US" dirty="0" err="1"/>
              <a:t>HAProxy</a:t>
            </a:r>
            <a:endParaRPr lang="en-US" dirty="0"/>
          </a:p>
          <a:p>
            <a:r>
              <a:rPr lang="en-US" dirty="0"/>
              <a:t>Nginx</a:t>
            </a:r>
          </a:p>
          <a:p>
            <a:r>
              <a:rPr lang="en-US" dirty="0"/>
              <a:t>Netflix Eureka</a:t>
            </a:r>
          </a:p>
          <a:p>
            <a:r>
              <a:rPr lang="en-US" dirty="0"/>
              <a:t>Apache </a:t>
            </a:r>
            <a:r>
              <a:rPr lang="en-US" dirty="0" err="1"/>
              <a:t>ZooKeeper</a:t>
            </a:r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7C9A6FB-0537-1C40-8387-6C7CF6A149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8360" y="2052918"/>
            <a:ext cx="4982474" cy="3850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6587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B80486-5A82-514C-A5A2-5BFEBD5C0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 discovery:</a:t>
            </a:r>
            <a:br>
              <a:rPr lang="en-US" dirty="0"/>
            </a:br>
            <a:r>
              <a:rPr lang="en-US" dirty="0"/>
              <a:t>Server-side service discovery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79A33A-B257-334D-86D6-246D2180A4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3838143" cy="419548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Technologies:</a:t>
            </a:r>
          </a:p>
          <a:p>
            <a:r>
              <a:rPr lang="en-US" dirty="0"/>
              <a:t>DNS</a:t>
            </a:r>
          </a:p>
          <a:p>
            <a:r>
              <a:rPr lang="en-US" dirty="0"/>
              <a:t>Nginx</a:t>
            </a:r>
          </a:p>
          <a:p>
            <a:r>
              <a:rPr lang="en-US" dirty="0"/>
              <a:t>AWS ELB </a:t>
            </a:r>
          </a:p>
          <a:p>
            <a:r>
              <a:rPr lang="en-US" dirty="0"/>
              <a:t>Netflix Eureka</a:t>
            </a:r>
          </a:p>
          <a:p>
            <a:r>
              <a:rPr lang="en-US" dirty="0"/>
              <a:t>Apache </a:t>
            </a:r>
            <a:r>
              <a:rPr lang="en-US" dirty="0" err="1"/>
              <a:t>ZooKeeper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C0664B-FE42-C545-82FF-F7AE82ABCA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6791" y="2052918"/>
            <a:ext cx="5169647" cy="3994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8089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96147E-F3BB-2144-9685-3D3D3B812C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Messaging: common solutions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7BD892-B674-6143-A310-FE0BB0363E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HTTP/REST</a:t>
            </a:r>
          </a:p>
          <a:p>
            <a:r>
              <a:rPr lang="en-US" dirty="0"/>
              <a:t>RPC</a:t>
            </a:r>
          </a:p>
          <a:p>
            <a:r>
              <a:rPr lang="en-US" dirty="0"/>
              <a:t>Message Queue</a:t>
            </a:r>
          </a:p>
        </p:txBody>
      </p:sp>
    </p:spTree>
    <p:extLst>
      <p:ext uri="{BB962C8B-B14F-4D97-AF65-F5344CB8AC3E}">
        <p14:creationId xmlns:p14="http://schemas.microsoft.com/office/powerpoint/2010/main" val="3994292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DFF222-EA5A-4A4E-BC8F-B5E3234C4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Messaging: HTTP/REST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F805AA-F24B-E747-BE1F-4392A37BF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2693" y="2205317"/>
            <a:ext cx="4771015" cy="419548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Disadvantages:</a:t>
            </a:r>
          </a:p>
          <a:p>
            <a:r>
              <a:rPr lang="en-US" dirty="0"/>
              <a:t>Big messages</a:t>
            </a:r>
          </a:p>
          <a:p>
            <a:r>
              <a:rPr lang="en-US" dirty="0"/>
              <a:t>Slow, mostly because of handshake </a:t>
            </a:r>
          </a:p>
          <a:p>
            <a:r>
              <a:rPr lang="en-US" dirty="0"/>
              <a:t>No built-in contracts</a:t>
            </a:r>
          </a:p>
          <a:p>
            <a:r>
              <a:rPr lang="en-US" dirty="0"/>
              <a:t>REST/HATEOAS is not a standard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021CA1A-0818-D24A-98CF-2F777D4F070F}"/>
              </a:ext>
            </a:extLst>
          </p:cNvPr>
          <p:cNvSpPr txBox="1">
            <a:spLocks/>
          </p:cNvSpPr>
          <p:nvPr/>
        </p:nvSpPr>
        <p:spPr>
          <a:xfrm>
            <a:off x="1255712" y="2205318"/>
            <a:ext cx="4771015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en-US"/>
              <a:t>Advantages:</a:t>
            </a:r>
          </a:p>
          <a:p>
            <a:r>
              <a:rPr lang="en-US"/>
              <a:t>HTTP is a standard (RFC 7231)</a:t>
            </a:r>
          </a:p>
          <a:p>
            <a:r>
              <a:rPr lang="en-US"/>
              <a:t>Easy to understand for humans</a:t>
            </a:r>
          </a:p>
          <a:p>
            <a:r>
              <a:rPr lang="en-US"/>
              <a:t>Most languages/platforms have built-in clients and server </a:t>
            </a:r>
          </a:p>
          <a:p>
            <a:r>
              <a:rPr lang="en-US"/>
              <a:t>Synchronous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43681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DFF222-EA5A-4A4E-BC8F-B5E3234C4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Messaging: RPC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F805AA-F24B-E747-BE1F-4392A37BF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2693" y="2205317"/>
            <a:ext cx="4771015" cy="419548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Disadvantages:</a:t>
            </a:r>
          </a:p>
          <a:p>
            <a:r>
              <a:rPr lang="en-US" dirty="0"/>
              <a:t>Depends on client libraries </a:t>
            </a:r>
          </a:p>
          <a:p>
            <a:r>
              <a:rPr lang="en-US" dirty="0"/>
              <a:t>No specific standard </a:t>
            </a:r>
          </a:p>
          <a:p>
            <a:r>
              <a:rPr lang="en-US" dirty="0"/>
              <a:t>Difficult to extend</a:t>
            </a:r>
          </a:p>
          <a:p>
            <a:r>
              <a:rPr lang="en-US" dirty="0"/>
              <a:t>Difficult to debug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021CA1A-0818-D24A-98CF-2F777D4F070F}"/>
              </a:ext>
            </a:extLst>
          </p:cNvPr>
          <p:cNvSpPr txBox="1">
            <a:spLocks/>
          </p:cNvSpPr>
          <p:nvPr/>
        </p:nvSpPr>
        <p:spPr>
          <a:xfrm>
            <a:off x="1255712" y="2205318"/>
            <a:ext cx="4771015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en-US" dirty="0"/>
              <a:t>Advantages:</a:t>
            </a:r>
          </a:p>
          <a:p>
            <a:r>
              <a:rPr lang="en-US" dirty="0"/>
              <a:t>Remote calls are implicit</a:t>
            </a:r>
          </a:p>
          <a:p>
            <a:r>
              <a:rPr lang="en-US" dirty="0"/>
              <a:t>Small messages</a:t>
            </a:r>
          </a:p>
          <a:p>
            <a:r>
              <a:rPr lang="en-US" dirty="0"/>
              <a:t>Transport-agnostic</a:t>
            </a:r>
          </a:p>
        </p:txBody>
      </p:sp>
    </p:spTree>
    <p:extLst>
      <p:ext uri="{BB962C8B-B14F-4D97-AF65-F5344CB8AC3E}">
        <p14:creationId xmlns:p14="http://schemas.microsoft.com/office/powerpoint/2010/main" val="34021276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DFF222-EA5A-4A4E-BC8F-B5E3234C4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Messaging: Message Queue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F805AA-F24B-E747-BE1F-4392A37BF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2693" y="2205317"/>
            <a:ext cx="4771015" cy="419548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Disadvantages:</a:t>
            </a:r>
          </a:p>
          <a:p>
            <a:r>
              <a:rPr lang="en-US" dirty="0"/>
              <a:t>MQ service can be a bottleneck</a:t>
            </a:r>
          </a:p>
          <a:p>
            <a:r>
              <a:rPr lang="en-US" dirty="0"/>
              <a:t>Message size is limited</a:t>
            </a:r>
          </a:p>
          <a:p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021CA1A-0818-D24A-98CF-2F777D4F070F}"/>
              </a:ext>
            </a:extLst>
          </p:cNvPr>
          <p:cNvSpPr txBox="1">
            <a:spLocks/>
          </p:cNvSpPr>
          <p:nvPr/>
        </p:nvSpPr>
        <p:spPr>
          <a:xfrm>
            <a:off x="1255712" y="2205318"/>
            <a:ext cx="4771015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en-US" dirty="0"/>
              <a:t>Advantages:</a:t>
            </a:r>
          </a:p>
          <a:p>
            <a:r>
              <a:rPr lang="en-US" dirty="0"/>
              <a:t>Flexible</a:t>
            </a:r>
          </a:p>
          <a:p>
            <a:pPr lvl="1"/>
            <a:r>
              <a:rPr lang="en-US" dirty="0"/>
              <a:t>Request buffer</a:t>
            </a:r>
          </a:p>
          <a:p>
            <a:pPr lvl="1"/>
            <a:r>
              <a:rPr lang="en-US" dirty="0"/>
              <a:t>Time independence</a:t>
            </a:r>
          </a:p>
          <a:p>
            <a:pPr lvl="1"/>
            <a:r>
              <a:rPr lang="en-US" dirty="0"/>
              <a:t>Fault tolerance</a:t>
            </a:r>
          </a:p>
          <a:p>
            <a:pPr lvl="1"/>
            <a:r>
              <a:rPr lang="en-US" dirty="0"/>
              <a:t>Message prioritization</a:t>
            </a:r>
          </a:p>
          <a:p>
            <a:pPr lvl="1"/>
            <a:r>
              <a:rPr lang="en-US" dirty="0"/>
              <a:t>Broadcasting</a:t>
            </a:r>
          </a:p>
          <a:p>
            <a:pPr lvl="1"/>
            <a:r>
              <a:rPr lang="en-US" dirty="0"/>
              <a:t>Exclusive queues</a:t>
            </a:r>
          </a:p>
          <a:p>
            <a:r>
              <a:rPr lang="en-US" dirty="0"/>
              <a:t>Loose coupling</a:t>
            </a:r>
          </a:p>
          <a:p>
            <a:r>
              <a:rPr lang="en-US" dirty="0"/>
              <a:t>Simple infrastructure </a:t>
            </a:r>
          </a:p>
        </p:txBody>
      </p:sp>
    </p:spTree>
    <p:extLst>
      <p:ext uri="{BB962C8B-B14F-4D97-AF65-F5344CB8AC3E}">
        <p14:creationId xmlns:p14="http://schemas.microsoft.com/office/powerpoint/2010/main" val="26516776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F650AB-5FB9-DD46-843A-A3911EF92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Messaging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89833C-DF02-A647-AE10-A17C9A7F9B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You are not limited to use only one approach </a:t>
            </a:r>
          </a:p>
        </p:txBody>
      </p:sp>
    </p:spTree>
    <p:extLst>
      <p:ext uri="{BB962C8B-B14F-4D97-AF65-F5344CB8AC3E}">
        <p14:creationId xmlns:p14="http://schemas.microsoft.com/office/powerpoint/2010/main" val="41441587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958D7-62AC-6942-8BC5-F5794371D6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4C8709-1A31-0E48-BB0B-16CC41DD46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is DevOps problem</a:t>
            </a:r>
          </a:p>
          <a:p>
            <a:r>
              <a:rPr lang="en-US" dirty="0"/>
              <a:t>Load balancing</a:t>
            </a:r>
          </a:p>
          <a:p>
            <a:r>
              <a:rPr lang="en-US" dirty="0"/>
              <a:t>AWS </a:t>
            </a:r>
            <a:r>
              <a:rPr lang="en-US" dirty="0" err="1"/>
              <a:t>Fargate</a:t>
            </a:r>
            <a:r>
              <a:rPr lang="en-US" dirty="0"/>
              <a:t> (ECS)</a:t>
            </a:r>
          </a:p>
          <a:p>
            <a:r>
              <a:rPr lang="en-US" dirty="0"/>
              <a:t>Kubernetes</a:t>
            </a:r>
          </a:p>
          <a:p>
            <a:r>
              <a:rPr lang="en-US" dirty="0"/>
              <a:t>Mesos</a:t>
            </a:r>
          </a:p>
        </p:txBody>
      </p:sp>
    </p:spTree>
    <p:extLst>
      <p:ext uri="{BB962C8B-B14F-4D97-AF65-F5344CB8AC3E}">
        <p14:creationId xmlns:p14="http://schemas.microsoft.com/office/powerpoint/2010/main" val="6761056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09BD14-23D4-704D-B367-81454CFC8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Tracing and logging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7109C2-04E8-DD44-8C52-DEB51FF662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4013633" cy="419548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Problem</a:t>
            </a:r>
          </a:p>
          <a:p>
            <a:r>
              <a:rPr lang="en-US" dirty="0"/>
              <a:t>Each service has its own log storage</a:t>
            </a:r>
          </a:p>
          <a:p>
            <a:r>
              <a:rPr lang="en-US" dirty="0"/>
              <a:t>Difficult to trace distributed operations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BFE8738-5E0B-8F48-B573-308CAAFFE455}"/>
              </a:ext>
            </a:extLst>
          </p:cNvPr>
          <p:cNvSpPr txBox="1">
            <a:spLocks/>
          </p:cNvSpPr>
          <p:nvPr/>
        </p:nvSpPr>
        <p:spPr>
          <a:xfrm>
            <a:off x="7075055" y="2052918"/>
            <a:ext cx="4013633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n-US" dirty="0"/>
              <a:t>Solution</a:t>
            </a:r>
          </a:p>
          <a:p>
            <a:r>
              <a:rPr lang="en-US" dirty="0"/>
              <a:t>Log Aggregation</a:t>
            </a:r>
          </a:p>
          <a:p>
            <a:pPr lvl="1"/>
            <a:r>
              <a:rPr lang="en-US" dirty="0"/>
              <a:t>Logstash</a:t>
            </a:r>
          </a:p>
          <a:p>
            <a:pPr lvl="1"/>
            <a:r>
              <a:rPr lang="en-US" dirty="0"/>
              <a:t>AWS CloudWatch</a:t>
            </a:r>
          </a:p>
          <a:p>
            <a:r>
              <a:rPr lang="en-US" dirty="0"/>
              <a:t>Correlation ID</a:t>
            </a:r>
          </a:p>
        </p:txBody>
      </p:sp>
    </p:spTree>
    <p:extLst>
      <p:ext uri="{BB962C8B-B14F-4D97-AF65-F5344CB8AC3E}">
        <p14:creationId xmlns:p14="http://schemas.microsoft.com/office/powerpoint/2010/main" val="30302899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932C5-498D-224E-B30F-2A0A222066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microservices?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85D364-C407-824E-A45F-894F7E8DD4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Microservices, also known as the microservice architecture, is an architectural style that structures an application as a collection of small autonomous services</a:t>
            </a:r>
          </a:p>
          <a:p>
            <a:r>
              <a:rPr lang="en-US" dirty="0"/>
              <a:t>Each service implements a single business capability</a:t>
            </a:r>
          </a:p>
          <a:p>
            <a:r>
              <a:rPr lang="en-US" dirty="0"/>
              <a:t>Radical solution for Monolithic Architecture </a:t>
            </a:r>
          </a:p>
        </p:txBody>
      </p:sp>
    </p:spTree>
    <p:extLst>
      <p:ext uri="{BB962C8B-B14F-4D97-AF65-F5344CB8AC3E}">
        <p14:creationId xmlns:p14="http://schemas.microsoft.com/office/powerpoint/2010/main" val="5714678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70F16-E2AF-AE4E-9833-1DBDB76E8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consistency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D6CB50-3721-EB40-8C82-922CFA3457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CAP theorem. In distributed systems you can only have 2 of the 3: Consistency, Availability and Partition Tolerance</a:t>
            </a:r>
          </a:p>
          <a:p>
            <a:r>
              <a:rPr lang="en-US" dirty="0"/>
              <a:t>Eventual consistency</a:t>
            </a:r>
          </a:p>
          <a:p>
            <a:r>
              <a:rPr lang="en-US" dirty="0"/>
              <a:t>Two phase commit (2PC)</a:t>
            </a:r>
          </a:p>
          <a:p>
            <a:r>
              <a:rPr lang="en-US" dirty="0"/>
              <a:t>Saga</a:t>
            </a:r>
          </a:p>
          <a:p>
            <a:pPr lvl="1"/>
            <a:r>
              <a:rPr lang="en-US" dirty="0"/>
              <a:t>Solves the problem</a:t>
            </a:r>
          </a:p>
          <a:p>
            <a:pPr lvl="1"/>
            <a:r>
              <a:rPr lang="en-US" dirty="0"/>
              <a:t>Increase coupling (e.g. all service should be online)</a:t>
            </a:r>
          </a:p>
          <a:p>
            <a:pPr lvl="1"/>
            <a:r>
              <a:rPr lang="en-US" dirty="0"/>
              <a:t>No (easy) rollbacks (compensating transactions) and canceling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22545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C320C0-D518-1040-9984-48BD36E52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phase commit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9C25DB-8DA7-DA43-BDD1-6D69562BEB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8398" y="1576820"/>
            <a:ext cx="6086765" cy="4632207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522F001-0ADB-AD41-BDA8-146200C18B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6329" y="1576820"/>
            <a:ext cx="4498108" cy="467158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Solves the problem with impact to availability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96368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63E67-20E8-B348-A959-7EAA7174A8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/>
          <a:lstStyle/>
          <a:p>
            <a:r>
              <a:rPr lang="en-US"/>
              <a:t>Saga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C2A2AF-A022-194A-8F3D-028FE3AF7E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782" y="1942082"/>
            <a:ext cx="4663128" cy="4195481"/>
          </a:xfrm>
        </p:spPr>
        <p:txBody>
          <a:bodyPr/>
          <a:lstStyle/>
          <a:p>
            <a:r>
              <a:rPr lang="en-US"/>
              <a:t>Solves the problem</a:t>
            </a:r>
          </a:p>
          <a:p>
            <a:r>
              <a:rPr lang="en-US"/>
              <a:t>Increase coupling (e.g. all service should be online)</a:t>
            </a:r>
          </a:p>
          <a:p>
            <a:r>
              <a:rPr lang="en-US"/>
              <a:t>No (easy) rollbacks (compensating transactions) and canceling </a:t>
            </a:r>
          </a:p>
          <a:p>
            <a:r>
              <a:rPr lang="en-US"/>
              <a:t>Additional logic inside services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BCC3BD-4AE8-9243-B85D-AA07497081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1092" y="83127"/>
            <a:ext cx="4279881" cy="32099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3447855-4847-6341-A604-0A0DA59AA9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1091" y="3429000"/>
            <a:ext cx="4279881" cy="3209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1547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2BA7E5-5035-784E-921E-5F83FE65DA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Health check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117B26-B0DF-6840-BA64-4D8F89C668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Services should have Health Check endpoint</a:t>
            </a:r>
          </a:p>
          <a:p>
            <a:r>
              <a:rPr lang="en-US" dirty="0"/>
              <a:t>Health Check is usually done on LB side</a:t>
            </a:r>
          </a:p>
        </p:txBody>
      </p:sp>
    </p:spTree>
    <p:extLst>
      <p:ext uri="{BB962C8B-B14F-4D97-AF65-F5344CB8AC3E}">
        <p14:creationId xmlns:p14="http://schemas.microsoft.com/office/powerpoint/2010/main" val="22048501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2BA7E5-5035-784E-921E-5F83FE65DA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Versioning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117B26-B0DF-6840-BA64-4D8F89C668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 aware about breaking changes. Your service is a dependency of other services</a:t>
            </a:r>
          </a:p>
          <a:p>
            <a:r>
              <a:rPr lang="en-US" dirty="0"/>
              <a:t>Usually there is a need to maintain old version of specific services</a:t>
            </a:r>
          </a:p>
          <a:p>
            <a:pPr lvl="1"/>
            <a:r>
              <a:rPr lang="en-US" dirty="0"/>
              <a:t>Use routing</a:t>
            </a:r>
          </a:p>
        </p:txBody>
      </p:sp>
    </p:spTree>
    <p:extLst>
      <p:ext uri="{BB962C8B-B14F-4D97-AF65-F5344CB8AC3E}">
        <p14:creationId xmlns:p14="http://schemas.microsoft.com/office/powerpoint/2010/main" val="23686435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CB86E-E741-7A4F-94B6-93D6A471E2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to use?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5052E1-19C8-B241-82F3-D02ADD164A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Usually never </a:t>
            </a:r>
          </a:p>
          <a:p>
            <a:r>
              <a:rPr lang="en-US" dirty="0"/>
              <a:t>For big teams (15+ engineers)</a:t>
            </a:r>
          </a:p>
          <a:p>
            <a:r>
              <a:rPr lang="en-US" dirty="0"/>
              <a:t>When an application has a lot of independent features </a:t>
            </a:r>
          </a:p>
          <a:p>
            <a:r>
              <a:rPr lang="en-US" dirty="0"/>
              <a:t>In most of the cases, Service Oriented Architecture (SAO) is more than enough. </a:t>
            </a:r>
          </a:p>
        </p:txBody>
      </p:sp>
    </p:spTree>
    <p:extLst>
      <p:ext uri="{BB962C8B-B14F-4D97-AF65-F5344CB8AC3E}">
        <p14:creationId xmlns:p14="http://schemas.microsoft.com/office/powerpoint/2010/main" val="34436336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5F3FC718-FDE3-4EF7-921E-A5F374EAF8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92A648-C947-A24B-93A7-6B33C71DFF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25" y="224480"/>
            <a:ext cx="3108626" cy="1444752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200" dirty="0">
                <a:solidFill>
                  <a:srgbClr val="EBEBEB"/>
                </a:solidFill>
              </a:rPr>
              <a:t>Monolithic Architecture</a:t>
            </a:r>
            <a:br>
              <a:rPr lang="en-US" sz="2200" dirty="0">
                <a:solidFill>
                  <a:srgbClr val="EBEBEB"/>
                </a:solidFill>
              </a:rPr>
            </a:br>
            <a:br>
              <a:rPr lang="en-US" sz="2200" dirty="0">
                <a:solidFill>
                  <a:srgbClr val="EBEBEB"/>
                </a:solidFill>
              </a:rPr>
            </a:br>
            <a:r>
              <a:rPr lang="en-US" sz="2200" dirty="0">
                <a:solidFill>
                  <a:srgbClr val="EBEBEB"/>
                </a:solidFill>
              </a:rPr>
              <a:t> </a:t>
            </a:r>
          </a:p>
        </p:txBody>
      </p:sp>
      <p:sp>
        <p:nvSpPr>
          <p:cNvPr id="25" name="Freeform 11">
            <a:extLst>
              <a:ext uri="{FF2B5EF4-FFF2-40B4-BE49-F238E27FC236}">
                <a16:creationId xmlns:a16="http://schemas.microsoft.com/office/drawing/2014/main" id="{FAA0F719-3DC8-4F08-AD8F-5A845658CB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7" name="Freeform: Shape 26">
            <a:extLst>
              <a:ext uri="{FF2B5EF4-FFF2-40B4-BE49-F238E27FC236}">
                <a16:creationId xmlns:a16="http://schemas.microsoft.com/office/drawing/2014/main" id="{7DCB61BE-FA0F-4EFB-BE0E-268BAD8E30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4747655" y="-586345"/>
            <a:ext cx="6858001" cy="8030691"/>
          </a:xfrm>
          <a:custGeom>
            <a:avLst/>
            <a:gdLst>
              <a:gd name="connsiteX0" fmla="*/ 6858001 w 6858001"/>
              <a:gd name="connsiteY0" fmla="*/ 1177 h 8030691"/>
              <a:gd name="connsiteX1" fmla="*/ 6858001 w 6858001"/>
              <a:gd name="connsiteY1" fmla="*/ 1344715 h 8030691"/>
              <a:gd name="connsiteX2" fmla="*/ 6858000 w 6858001"/>
              <a:gd name="connsiteY2" fmla="*/ 1344715 h 8030691"/>
              <a:gd name="connsiteX3" fmla="*/ 6858000 w 6858001"/>
              <a:gd name="connsiteY3" fmla="*/ 8030691 h 8030691"/>
              <a:gd name="connsiteX4" fmla="*/ 0 w 6858001"/>
              <a:gd name="connsiteY4" fmla="*/ 8030690 h 8030691"/>
              <a:gd name="connsiteX5" fmla="*/ 0 w 6858001"/>
              <a:gd name="connsiteY5" fmla="*/ 477747 h 8030691"/>
              <a:gd name="connsiteX6" fmla="*/ 1 w 6858001"/>
              <a:gd name="connsiteY6" fmla="*/ 477747 h 8030691"/>
              <a:gd name="connsiteX7" fmla="*/ 1 w 6858001"/>
              <a:gd name="connsiteY7" fmla="*/ 0 h 8030691"/>
              <a:gd name="connsiteX8" fmla="*/ 40463 w 6858001"/>
              <a:gd name="connsiteY8" fmla="*/ 5883 h 8030691"/>
              <a:gd name="connsiteX9" fmla="*/ 159107 w 6858001"/>
              <a:gd name="connsiteY9" fmla="*/ 23196 h 8030691"/>
              <a:gd name="connsiteX10" fmla="*/ 245518 w 6858001"/>
              <a:gd name="connsiteY10" fmla="*/ 35299 h 8030691"/>
              <a:gd name="connsiteX11" fmla="*/ 348388 w 6858001"/>
              <a:gd name="connsiteY11" fmla="*/ 48074 h 8030691"/>
              <a:gd name="connsiteX12" fmla="*/ 470460 w 6858001"/>
              <a:gd name="connsiteY12" fmla="*/ 63370 h 8030691"/>
              <a:gd name="connsiteX13" fmla="*/ 605563 w 6858001"/>
              <a:gd name="connsiteY13" fmla="*/ 79507 h 8030691"/>
              <a:gd name="connsiteX14" fmla="*/ 757810 w 6858001"/>
              <a:gd name="connsiteY14" fmla="*/ 96484 h 8030691"/>
              <a:gd name="connsiteX15" fmla="*/ 923774 w 6858001"/>
              <a:gd name="connsiteY15" fmla="*/ 114469 h 8030691"/>
              <a:gd name="connsiteX16" fmla="*/ 1104139 w 6858001"/>
              <a:gd name="connsiteY16" fmla="*/ 132455 h 8030691"/>
              <a:gd name="connsiteX17" fmla="*/ 1296163 w 6858001"/>
              <a:gd name="connsiteY17" fmla="*/ 150776 h 8030691"/>
              <a:gd name="connsiteX18" fmla="*/ 1503275 w 6858001"/>
              <a:gd name="connsiteY18" fmla="*/ 167753 h 8030691"/>
              <a:gd name="connsiteX19" fmla="*/ 1719988 w 6858001"/>
              <a:gd name="connsiteY19" fmla="*/ 184058 h 8030691"/>
              <a:gd name="connsiteX20" fmla="*/ 1949045 w 6858001"/>
              <a:gd name="connsiteY20" fmla="*/ 198850 h 8030691"/>
              <a:gd name="connsiteX21" fmla="*/ 2187703 w 6858001"/>
              <a:gd name="connsiteY21" fmla="*/ 212969 h 8030691"/>
              <a:gd name="connsiteX22" fmla="*/ 2436649 w 6858001"/>
              <a:gd name="connsiteY22" fmla="*/ 226249 h 8030691"/>
              <a:gd name="connsiteX23" fmla="*/ 2564208 w 6858001"/>
              <a:gd name="connsiteY23" fmla="*/ 230955 h 8030691"/>
              <a:gd name="connsiteX24" fmla="*/ 2694509 w 6858001"/>
              <a:gd name="connsiteY24" fmla="*/ 236166 h 8030691"/>
              <a:gd name="connsiteX25" fmla="*/ 2826869 w 6858001"/>
              <a:gd name="connsiteY25" fmla="*/ 241040 h 8030691"/>
              <a:gd name="connsiteX26" fmla="*/ 2959914 w 6858001"/>
              <a:gd name="connsiteY26" fmla="*/ 244234 h 8030691"/>
              <a:gd name="connsiteX27" fmla="*/ 3095702 w 6858001"/>
              <a:gd name="connsiteY27" fmla="*/ 247092 h 8030691"/>
              <a:gd name="connsiteX28" fmla="*/ 3232862 w 6858001"/>
              <a:gd name="connsiteY28" fmla="*/ 250117 h 8030691"/>
              <a:gd name="connsiteX29" fmla="*/ 3372766 w 6858001"/>
              <a:gd name="connsiteY29" fmla="*/ 252134 h 8030691"/>
              <a:gd name="connsiteX30" fmla="*/ 3514040 w 6858001"/>
              <a:gd name="connsiteY30" fmla="*/ 252134 h 8030691"/>
              <a:gd name="connsiteX31" fmla="*/ 3656686 w 6858001"/>
              <a:gd name="connsiteY31" fmla="*/ 253143 h 8030691"/>
              <a:gd name="connsiteX32" fmla="*/ 3800705 w 6858001"/>
              <a:gd name="connsiteY32" fmla="*/ 252134 h 8030691"/>
              <a:gd name="connsiteX33" fmla="*/ 3946780 w 6858001"/>
              <a:gd name="connsiteY33" fmla="*/ 250117 h 8030691"/>
              <a:gd name="connsiteX34" fmla="*/ 4092856 w 6858001"/>
              <a:gd name="connsiteY34" fmla="*/ 248268 h 8030691"/>
              <a:gd name="connsiteX35" fmla="*/ 4240988 w 6858001"/>
              <a:gd name="connsiteY35" fmla="*/ 244234 h 8030691"/>
              <a:gd name="connsiteX36" fmla="*/ 4390492 w 6858001"/>
              <a:gd name="connsiteY36" fmla="*/ 240032 h 8030691"/>
              <a:gd name="connsiteX37" fmla="*/ 4539997 w 6858001"/>
              <a:gd name="connsiteY37" fmla="*/ 235157 h 8030691"/>
              <a:gd name="connsiteX38" fmla="*/ 4690873 w 6858001"/>
              <a:gd name="connsiteY38" fmla="*/ 228266 h 8030691"/>
              <a:gd name="connsiteX39" fmla="*/ 4843120 w 6858001"/>
              <a:gd name="connsiteY39" fmla="*/ 220029 h 8030691"/>
              <a:gd name="connsiteX40" fmla="*/ 4996054 w 6858001"/>
              <a:gd name="connsiteY40" fmla="*/ 212129 h 8030691"/>
              <a:gd name="connsiteX41" fmla="*/ 5148987 w 6858001"/>
              <a:gd name="connsiteY41" fmla="*/ 202044 h 8030691"/>
              <a:gd name="connsiteX42" fmla="*/ 5303978 w 6858001"/>
              <a:gd name="connsiteY42" fmla="*/ 189941 h 8030691"/>
              <a:gd name="connsiteX43" fmla="*/ 5456911 w 6858001"/>
              <a:gd name="connsiteY43" fmla="*/ 177839 h 8030691"/>
              <a:gd name="connsiteX44" fmla="*/ 5612588 w 6858001"/>
              <a:gd name="connsiteY44" fmla="*/ 163887 h 8030691"/>
              <a:gd name="connsiteX45" fmla="*/ 5768950 w 6858001"/>
              <a:gd name="connsiteY45" fmla="*/ 148591 h 8030691"/>
              <a:gd name="connsiteX46" fmla="*/ 5923255 w 6858001"/>
              <a:gd name="connsiteY46" fmla="*/ 132455 h 8030691"/>
              <a:gd name="connsiteX47" fmla="*/ 6079618 w 6858001"/>
              <a:gd name="connsiteY47" fmla="*/ 113629 h 8030691"/>
              <a:gd name="connsiteX48" fmla="*/ 6235294 w 6858001"/>
              <a:gd name="connsiteY48" fmla="*/ 93458 h 8030691"/>
              <a:gd name="connsiteX49" fmla="*/ 6391657 w 6858001"/>
              <a:gd name="connsiteY49" fmla="*/ 73455 h 8030691"/>
              <a:gd name="connsiteX50" fmla="*/ 6547333 w 6858001"/>
              <a:gd name="connsiteY50" fmla="*/ 50091 h 8030691"/>
              <a:gd name="connsiteX51" fmla="*/ 6702324 w 6858001"/>
              <a:gd name="connsiteY51" fmla="*/ 26222 h 8030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8030691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8030691"/>
                </a:lnTo>
                <a:lnTo>
                  <a:pt x="0" y="8030690"/>
                </a:lnTo>
                <a:lnTo>
                  <a:pt x="0" y="477747"/>
                </a:lnTo>
                <a:lnTo>
                  <a:pt x="1" y="477747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4"/>
                </a:lnTo>
                <a:lnTo>
                  <a:pt x="470460" y="63370"/>
                </a:lnTo>
                <a:lnTo>
                  <a:pt x="605563" y="79507"/>
                </a:lnTo>
                <a:lnTo>
                  <a:pt x="757810" y="96484"/>
                </a:lnTo>
                <a:lnTo>
                  <a:pt x="923774" y="114469"/>
                </a:lnTo>
                <a:lnTo>
                  <a:pt x="1104139" y="132455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50"/>
                </a:lnTo>
                <a:lnTo>
                  <a:pt x="2187703" y="212969"/>
                </a:lnTo>
                <a:lnTo>
                  <a:pt x="2436649" y="226249"/>
                </a:lnTo>
                <a:lnTo>
                  <a:pt x="2564208" y="230955"/>
                </a:lnTo>
                <a:lnTo>
                  <a:pt x="2694509" y="236166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2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3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4B31EAA-7423-46F7-9B90-4AB2B09C35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2AC8CA3-00FC-44F1-84B4-499C22AA0A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725" y="1574179"/>
            <a:ext cx="3454329" cy="370964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dirty="0">
                <a:solidFill>
                  <a:srgbClr val="FFFFFF"/>
                </a:solidFill>
              </a:rPr>
              <a:t>[+] Low entry level for developers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FFFFFF"/>
                </a:solidFill>
              </a:rPr>
              <a:t>[+] Easy to develop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FFFFFF"/>
                </a:solidFill>
              </a:rPr>
              <a:t>[+] Simple to scale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FFFFFF"/>
                </a:solidFill>
              </a:rPr>
              <a:t>[+] Simple to deploy</a:t>
            </a:r>
          </a:p>
          <a:p>
            <a:pPr marL="0" indent="0">
              <a:buNone/>
            </a:pPr>
            <a:endParaRPr lang="en-US" sz="1400" dirty="0">
              <a:solidFill>
                <a:srgbClr val="FFFFFF"/>
              </a:solidFill>
            </a:endParaRPr>
          </a:p>
          <a:p>
            <a:pPr marL="0" indent="0">
              <a:buNone/>
            </a:pPr>
            <a:r>
              <a:rPr lang="en-US" sz="1400" dirty="0">
                <a:solidFill>
                  <a:srgbClr val="FFFFFF"/>
                </a:solidFill>
              </a:rPr>
              <a:t>[-] Increasing code complexity 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FFFFFF"/>
                </a:solidFill>
              </a:rPr>
              <a:t>[-] Difficult to evolve in terms off patterns and technologies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FFFFFF"/>
                </a:solidFill>
              </a:rPr>
              <a:t>[-] One dimensional scale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FFFFFF"/>
                </a:solidFill>
              </a:rPr>
              <a:t>[-] Difficult to scale development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FFFFFF"/>
                </a:solidFill>
              </a:rPr>
              <a:t>[-] Overloaded container </a:t>
            </a: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8411B453-C5D9-AC45-9B1A-5063515B37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7097" y="1868702"/>
            <a:ext cx="7525387" cy="3326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5485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5F3FC718-FDE3-4EF7-921E-A5F374EAF8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92A648-C947-A24B-93A7-6B33C71DFF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25" y="224480"/>
            <a:ext cx="3108626" cy="1444752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200" dirty="0">
                <a:solidFill>
                  <a:srgbClr val="EBEBEB"/>
                </a:solidFill>
              </a:rPr>
              <a:t>Microservice Architecture</a:t>
            </a:r>
            <a:br>
              <a:rPr lang="en-US" sz="2200" dirty="0">
                <a:solidFill>
                  <a:srgbClr val="EBEBEB"/>
                </a:solidFill>
              </a:rPr>
            </a:br>
            <a:br>
              <a:rPr lang="en-US" sz="2200" dirty="0">
                <a:solidFill>
                  <a:srgbClr val="EBEBEB"/>
                </a:solidFill>
              </a:rPr>
            </a:br>
            <a:r>
              <a:rPr lang="en-US" sz="2200" dirty="0">
                <a:solidFill>
                  <a:srgbClr val="EBEBEB"/>
                </a:solidFill>
              </a:rPr>
              <a:t> </a:t>
            </a:r>
          </a:p>
        </p:txBody>
      </p:sp>
      <p:sp>
        <p:nvSpPr>
          <p:cNvPr id="25" name="Freeform 11">
            <a:extLst>
              <a:ext uri="{FF2B5EF4-FFF2-40B4-BE49-F238E27FC236}">
                <a16:creationId xmlns:a16="http://schemas.microsoft.com/office/drawing/2014/main" id="{FAA0F719-3DC8-4F08-AD8F-5A845658CB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7" name="Freeform: Shape 26">
            <a:extLst>
              <a:ext uri="{FF2B5EF4-FFF2-40B4-BE49-F238E27FC236}">
                <a16:creationId xmlns:a16="http://schemas.microsoft.com/office/drawing/2014/main" id="{7DCB61BE-FA0F-4EFB-BE0E-268BAD8E30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4747655" y="-586345"/>
            <a:ext cx="6858001" cy="8030691"/>
          </a:xfrm>
          <a:custGeom>
            <a:avLst/>
            <a:gdLst>
              <a:gd name="connsiteX0" fmla="*/ 6858001 w 6858001"/>
              <a:gd name="connsiteY0" fmla="*/ 1177 h 8030691"/>
              <a:gd name="connsiteX1" fmla="*/ 6858001 w 6858001"/>
              <a:gd name="connsiteY1" fmla="*/ 1344715 h 8030691"/>
              <a:gd name="connsiteX2" fmla="*/ 6858000 w 6858001"/>
              <a:gd name="connsiteY2" fmla="*/ 1344715 h 8030691"/>
              <a:gd name="connsiteX3" fmla="*/ 6858000 w 6858001"/>
              <a:gd name="connsiteY3" fmla="*/ 8030691 h 8030691"/>
              <a:gd name="connsiteX4" fmla="*/ 0 w 6858001"/>
              <a:gd name="connsiteY4" fmla="*/ 8030690 h 8030691"/>
              <a:gd name="connsiteX5" fmla="*/ 0 w 6858001"/>
              <a:gd name="connsiteY5" fmla="*/ 477747 h 8030691"/>
              <a:gd name="connsiteX6" fmla="*/ 1 w 6858001"/>
              <a:gd name="connsiteY6" fmla="*/ 477747 h 8030691"/>
              <a:gd name="connsiteX7" fmla="*/ 1 w 6858001"/>
              <a:gd name="connsiteY7" fmla="*/ 0 h 8030691"/>
              <a:gd name="connsiteX8" fmla="*/ 40463 w 6858001"/>
              <a:gd name="connsiteY8" fmla="*/ 5883 h 8030691"/>
              <a:gd name="connsiteX9" fmla="*/ 159107 w 6858001"/>
              <a:gd name="connsiteY9" fmla="*/ 23196 h 8030691"/>
              <a:gd name="connsiteX10" fmla="*/ 245518 w 6858001"/>
              <a:gd name="connsiteY10" fmla="*/ 35299 h 8030691"/>
              <a:gd name="connsiteX11" fmla="*/ 348388 w 6858001"/>
              <a:gd name="connsiteY11" fmla="*/ 48074 h 8030691"/>
              <a:gd name="connsiteX12" fmla="*/ 470460 w 6858001"/>
              <a:gd name="connsiteY12" fmla="*/ 63370 h 8030691"/>
              <a:gd name="connsiteX13" fmla="*/ 605563 w 6858001"/>
              <a:gd name="connsiteY13" fmla="*/ 79507 h 8030691"/>
              <a:gd name="connsiteX14" fmla="*/ 757810 w 6858001"/>
              <a:gd name="connsiteY14" fmla="*/ 96484 h 8030691"/>
              <a:gd name="connsiteX15" fmla="*/ 923774 w 6858001"/>
              <a:gd name="connsiteY15" fmla="*/ 114469 h 8030691"/>
              <a:gd name="connsiteX16" fmla="*/ 1104139 w 6858001"/>
              <a:gd name="connsiteY16" fmla="*/ 132455 h 8030691"/>
              <a:gd name="connsiteX17" fmla="*/ 1296163 w 6858001"/>
              <a:gd name="connsiteY17" fmla="*/ 150776 h 8030691"/>
              <a:gd name="connsiteX18" fmla="*/ 1503275 w 6858001"/>
              <a:gd name="connsiteY18" fmla="*/ 167753 h 8030691"/>
              <a:gd name="connsiteX19" fmla="*/ 1719988 w 6858001"/>
              <a:gd name="connsiteY19" fmla="*/ 184058 h 8030691"/>
              <a:gd name="connsiteX20" fmla="*/ 1949045 w 6858001"/>
              <a:gd name="connsiteY20" fmla="*/ 198850 h 8030691"/>
              <a:gd name="connsiteX21" fmla="*/ 2187703 w 6858001"/>
              <a:gd name="connsiteY21" fmla="*/ 212969 h 8030691"/>
              <a:gd name="connsiteX22" fmla="*/ 2436649 w 6858001"/>
              <a:gd name="connsiteY22" fmla="*/ 226249 h 8030691"/>
              <a:gd name="connsiteX23" fmla="*/ 2564208 w 6858001"/>
              <a:gd name="connsiteY23" fmla="*/ 230955 h 8030691"/>
              <a:gd name="connsiteX24" fmla="*/ 2694509 w 6858001"/>
              <a:gd name="connsiteY24" fmla="*/ 236166 h 8030691"/>
              <a:gd name="connsiteX25" fmla="*/ 2826869 w 6858001"/>
              <a:gd name="connsiteY25" fmla="*/ 241040 h 8030691"/>
              <a:gd name="connsiteX26" fmla="*/ 2959914 w 6858001"/>
              <a:gd name="connsiteY26" fmla="*/ 244234 h 8030691"/>
              <a:gd name="connsiteX27" fmla="*/ 3095702 w 6858001"/>
              <a:gd name="connsiteY27" fmla="*/ 247092 h 8030691"/>
              <a:gd name="connsiteX28" fmla="*/ 3232862 w 6858001"/>
              <a:gd name="connsiteY28" fmla="*/ 250117 h 8030691"/>
              <a:gd name="connsiteX29" fmla="*/ 3372766 w 6858001"/>
              <a:gd name="connsiteY29" fmla="*/ 252134 h 8030691"/>
              <a:gd name="connsiteX30" fmla="*/ 3514040 w 6858001"/>
              <a:gd name="connsiteY30" fmla="*/ 252134 h 8030691"/>
              <a:gd name="connsiteX31" fmla="*/ 3656686 w 6858001"/>
              <a:gd name="connsiteY31" fmla="*/ 253143 h 8030691"/>
              <a:gd name="connsiteX32" fmla="*/ 3800705 w 6858001"/>
              <a:gd name="connsiteY32" fmla="*/ 252134 h 8030691"/>
              <a:gd name="connsiteX33" fmla="*/ 3946780 w 6858001"/>
              <a:gd name="connsiteY33" fmla="*/ 250117 h 8030691"/>
              <a:gd name="connsiteX34" fmla="*/ 4092856 w 6858001"/>
              <a:gd name="connsiteY34" fmla="*/ 248268 h 8030691"/>
              <a:gd name="connsiteX35" fmla="*/ 4240988 w 6858001"/>
              <a:gd name="connsiteY35" fmla="*/ 244234 h 8030691"/>
              <a:gd name="connsiteX36" fmla="*/ 4390492 w 6858001"/>
              <a:gd name="connsiteY36" fmla="*/ 240032 h 8030691"/>
              <a:gd name="connsiteX37" fmla="*/ 4539997 w 6858001"/>
              <a:gd name="connsiteY37" fmla="*/ 235157 h 8030691"/>
              <a:gd name="connsiteX38" fmla="*/ 4690873 w 6858001"/>
              <a:gd name="connsiteY38" fmla="*/ 228266 h 8030691"/>
              <a:gd name="connsiteX39" fmla="*/ 4843120 w 6858001"/>
              <a:gd name="connsiteY39" fmla="*/ 220029 h 8030691"/>
              <a:gd name="connsiteX40" fmla="*/ 4996054 w 6858001"/>
              <a:gd name="connsiteY40" fmla="*/ 212129 h 8030691"/>
              <a:gd name="connsiteX41" fmla="*/ 5148987 w 6858001"/>
              <a:gd name="connsiteY41" fmla="*/ 202044 h 8030691"/>
              <a:gd name="connsiteX42" fmla="*/ 5303978 w 6858001"/>
              <a:gd name="connsiteY42" fmla="*/ 189941 h 8030691"/>
              <a:gd name="connsiteX43" fmla="*/ 5456911 w 6858001"/>
              <a:gd name="connsiteY43" fmla="*/ 177839 h 8030691"/>
              <a:gd name="connsiteX44" fmla="*/ 5612588 w 6858001"/>
              <a:gd name="connsiteY44" fmla="*/ 163887 h 8030691"/>
              <a:gd name="connsiteX45" fmla="*/ 5768950 w 6858001"/>
              <a:gd name="connsiteY45" fmla="*/ 148591 h 8030691"/>
              <a:gd name="connsiteX46" fmla="*/ 5923255 w 6858001"/>
              <a:gd name="connsiteY46" fmla="*/ 132455 h 8030691"/>
              <a:gd name="connsiteX47" fmla="*/ 6079618 w 6858001"/>
              <a:gd name="connsiteY47" fmla="*/ 113629 h 8030691"/>
              <a:gd name="connsiteX48" fmla="*/ 6235294 w 6858001"/>
              <a:gd name="connsiteY48" fmla="*/ 93458 h 8030691"/>
              <a:gd name="connsiteX49" fmla="*/ 6391657 w 6858001"/>
              <a:gd name="connsiteY49" fmla="*/ 73455 h 8030691"/>
              <a:gd name="connsiteX50" fmla="*/ 6547333 w 6858001"/>
              <a:gd name="connsiteY50" fmla="*/ 50091 h 8030691"/>
              <a:gd name="connsiteX51" fmla="*/ 6702324 w 6858001"/>
              <a:gd name="connsiteY51" fmla="*/ 26222 h 8030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8030691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8030691"/>
                </a:lnTo>
                <a:lnTo>
                  <a:pt x="0" y="8030690"/>
                </a:lnTo>
                <a:lnTo>
                  <a:pt x="0" y="477747"/>
                </a:lnTo>
                <a:lnTo>
                  <a:pt x="1" y="477747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4"/>
                </a:lnTo>
                <a:lnTo>
                  <a:pt x="470460" y="63370"/>
                </a:lnTo>
                <a:lnTo>
                  <a:pt x="605563" y="79507"/>
                </a:lnTo>
                <a:lnTo>
                  <a:pt x="757810" y="96484"/>
                </a:lnTo>
                <a:lnTo>
                  <a:pt x="923774" y="114469"/>
                </a:lnTo>
                <a:lnTo>
                  <a:pt x="1104139" y="132455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50"/>
                </a:lnTo>
                <a:lnTo>
                  <a:pt x="2187703" y="212969"/>
                </a:lnTo>
                <a:lnTo>
                  <a:pt x="2436649" y="226249"/>
                </a:lnTo>
                <a:lnTo>
                  <a:pt x="2564208" y="230955"/>
                </a:lnTo>
                <a:lnTo>
                  <a:pt x="2694509" y="236166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2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3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4B31EAA-7423-46F7-9B90-4AB2B09C35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2AC8CA3-00FC-44F1-84B4-499C22AA0A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725" y="1574179"/>
            <a:ext cx="3454329" cy="370964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dirty="0">
                <a:solidFill>
                  <a:srgbClr val="FFFFFF"/>
                </a:solidFill>
              </a:rPr>
              <a:t>[+] Separation of concerns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FFFFFF"/>
                </a:solidFill>
              </a:rPr>
              <a:t>[+] Technology agnostic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FFFFFF"/>
                </a:solidFill>
              </a:rPr>
              <a:t>[+] </a:t>
            </a:r>
            <a:r>
              <a:rPr lang="en-US" sz="1400" strike="sngStrike" dirty="0">
                <a:solidFill>
                  <a:srgbClr val="FFFFFF"/>
                </a:solidFill>
              </a:rPr>
              <a:t>Simple</a:t>
            </a:r>
            <a:r>
              <a:rPr lang="en-US" sz="1400" dirty="0">
                <a:solidFill>
                  <a:srgbClr val="FFFFFF"/>
                </a:solidFill>
              </a:rPr>
              <a:t> Better to scale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FFFFFF"/>
                </a:solidFill>
              </a:rPr>
              <a:t>[+] Easy to maintain and develop</a:t>
            </a:r>
          </a:p>
          <a:p>
            <a:pPr marL="0" indent="0">
              <a:buNone/>
            </a:pPr>
            <a:endParaRPr lang="en-US" sz="1400" dirty="0">
              <a:solidFill>
                <a:srgbClr val="FFFFFF"/>
              </a:solidFill>
            </a:endParaRPr>
          </a:p>
          <a:p>
            <a:pPr marL="0" indent="0">
              <a:buNone/>
            </a:pPr>
            <a:r>
              <a:rPr lang="en-US" sz="1400" dirty="0">
                <a:solidFill>
                  <a:srgbClr val="FFFFFF"/>
                </a:solidFill>
              </a:rPr>
              <a:t>[-] </a:t>
            </a:r>
            <a:r>
              <a:rPr lang="en-US" sz="1400" b="1" dirty="0">
                <a:solidFill>
                  <a:srgbClr val="FFFFFF"/>
                </a:solidFill>
              </a:rPr>
              <a:t>Complexity of creating distributed system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FFFFFF"/>
                </a:solidFill>
              </a:rPr>
              <a:t>[-] High entry level for developers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A02E36E-717D-C745-86A9-C6ECBA3800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6993" y="1603264"/>
            <a:ext cx="7411282" cy="4496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7115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CCACD7-C4C8-ED4D-A6F5-379D691FF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Microservices Advantages:</a:t>
            </a:r>
            <a:br>
              <a:rPr lang="en-US" dirty="0"/>
            </a:br>
            <a:r>
              <a:rPr lang="en-US" dirty="0"/>
              <a:t>Separation of concerns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8A5FFB-DBE7-FF43-AA0D-5D73C0F24E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8946541" cy="4195481"/>
          </a:xfrm>
        </p:spPr>
        <p:txBody>
          <a:bodyPr/>
          <a:lstStyle/>
          <a:p>
            <a:r>
              <a:rPr lang="en-US" dirty="0"/>
              <a:t>Decoupling on infrastructure level</a:t>
            </a:r>
          </a:p>
          <a:p>
            <a:r>
              <a:rPr lang="en-US" dirty="0"/>
              <a:t>Owned by a small teams</a:t>
            </a:r>
          </a:p>
          <a:p>
            <a:r>
              <a:rPr lang="en-US" dirty="0"/>
              <a:t>Independent development and deployment cycles </a:t>
            </a:r>
          </a:p>
          <a:p>
            <a:r>
              <a:rPr lang="en-US" dirty="0"/>
              <a:t>Easy to maintain and develop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30221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047E4D-BB90-AE4A-8C82-FB7A422F4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Microservices Advantages:</a:t>
            </a:r>
            <a:br>
              <a:rPr lang="en-US" dirty="0"/>
            </a:br>
            <a:r>
              <a:rPr lang="en-US" dirty="0"/>
              <a:t>Technology agnostic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EBF1DD-B403-134E-87BF-405131797E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be built using different languages and platforms</a:t>
            </a:r>
          </a:p>
          <a:p>
            <a:r>
              <a:rPr lang="en-US" dirty="0"/>
              <a:t>Does not coupled to specific DB</a:t>
            </a:r>
          </a:p>
          <a:p>
            <a:r>
              <a:rPr lang="en-US" dirty="0"/>
              <a:t>Can use different methods of communication</a:t>
            </a:r>
          </a:p>
        </p:txBody>
      </p:sp>
    </p:spTree>
    <p:extLst>
      <p:ext uri="{BB962C8B-B14F-4D97-AF65-F5344CB8AC3E}">
        <p14:creationId xmlns:p14="http://schemas.microsoft.com/office/powerpoint/2010/main" val="25170956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D0EB2-00A3-1547-B0F5-FD2D49E2D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Microservices Advantages:</a:t>
            </a:r>
            <a:br>
              <a:rPr lang="en-US" dirty="0"/>
            </a:br>
            <a:r>
              <a:rPr lang="en-US" dirty="0"/>
              <a:t>Services are </a:t>
            </a:r>
            <a:r>
              <a:rPr lang="en-US" strike="sngStrike" dirty="0"/>
              <a:t>easy</a:t>
            </a:r>
            <a:r>
              <a:rPr lang="en-US" dirty="0"/>
              <a:t> better to scale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3E0416-7E33-A84B-B29D-79DFC4743D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Easy to detect bottleneck </a:t>
            </a:r>
          </a:p>
          <a:p>
            <a:r>
              <a:rPr lang="en-US" dirty="0"/>
              <a:t>Each service can be scaled independently</a:t>
            </a:r>
          </a:p>
          <a:p>
            <a:r>
              <a:rPr lang="en-US" dirty="0"/>
              <a:t>You can choose technology for every microservice according to it business needs. You can focus on solving disc/memory/</a:t>
            </a:r>
            <a:r>
              <a:rPr lang="en-US" dirty="0" err="1"/>
              <a:t>cpu</a:t>
            </a:r>
            <a:r>
              <a:rPr lang="en-US" dirty="0"/>
              <a:t> intensive operations for each service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20213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468477-FBDF-7546-9BD0-1E9EF71B3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Microservices Advantages: </a:t>
            </a:r>
            <a:br>
              <a:rPr lang="en-US" dirty="0"/>
            </a:br>
            <a:r>
              <a:rPr lang="en-US" dirty="0"/>
              <a:t>Easy to maintain and develop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0C84BF-21BD-6C47-80D2-B6E258A149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Simple application</a:t>
            </a:r>
          </a:p>
          <a:p>
            <a:r>
              <a:rPr lang="en-US" dirty="0"/>
              <a:t>Easier to make changes in existing code base due to it smaller size</a:t>
            </a:r>
          </a:p>
          <a:p>
            <a:r>
              <a:rPr lang="en-US" dirty="0"/>
              <a:t>Updating frameworks and libraries is no longer a complex problem</a:t>
            </a:r>
          </a:p>
          <a:p>
            <a:r>
              <a:rPr lang="en-US" dirty="0"/>
              <a:t>Smaller team and specific owners </a:t>
            </a:r>
          </a:p>
          <a:p>
            <a:pPr lvl="1"/>
            <a:r>
              <a:rPr lang="en-US" dirty="0"/>
              <a:t>Bigger teams are less efficient due to increased communication links n(n-1)/2 </a:t>
            </a:r>
          </a:p>
          <a:p>
            <a:r>
              <a:rPr lang="en-US" dirty="0"/>
              <a:t>Smaller regression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30507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59A20B-F271-044C-89E8-07E744F5F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solidFill>
                  <a:srgbClr val="FFFFFF"/>
                </a:solidFill>
              </a:rPr>
              <a:t>Complexity of creating distributed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BB027D-70FA-6F45-94E7-10FB990953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Service discovery</a:t>
            </a:r>
          </a:p>
          <a:p>
            <a:r>
              <a:rPr lang="en-US" dirty="0"/>
              <a:t>Messaging </a:t>
            </a:r>
          </a:p>
          <a:p>
            <a:r>
              <a:rPr lang="en-US" dirty="0"/>
              <a:t>Scaling</a:t>
            </a:r>
          </a:p>
          <a:p>
            <a:r>
              <a:rPr lang="en-US" dirty="0"/>
              <a:t>Tracing and logging</a:t>
            </a:r>
          </a:p>
          <a:p>
            <a:r>
              <a:rPr lang="en-US" dirty="0"/>
              <a:t>Data consistency</a:t>
            </a:r>
          </a:p>
          <a:p>
            <a:r>
              <a:rPr lang="en-US" dirty="0"/>
              <a:t>Health check</a:t>
            </a:r>
          </a:p>
          <a:p>
            <a:r>
              <a:rPr lang="en-US" dirty="0"/>
              <a:t>Versioning </a:t>
            </a:r>
          </a:p>
        </p:txBody>
      </p:sp>
    </p:spTree>
    <p:extLst>
      <p:ext uri="{BB962C8B-B14F-4D97-AF65-F5344CB8AC3E}">
        <p14:creationId xmlns:p14="http://schemas.microsoft.com/office/powerpoint/2010/main" val="323742734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1604</TotalTime>
  <Words>703</Words>
  <Application>Microsoft Macintosh PowerPoint</Application>
  <PresentationFormat>Widescreen</PresentationFormat>
  <Paragraphs>156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Arial</vt:lpstr>
      <vt:lpstr>Century Gothic</vt:lpstr>
      <vt:lpstr>Wingdings 3</vt:lpstr>
      <vt:lpstr>Ion</vt:lpstr>
      <vt:lpstr>Introduction to microservice architecture</vt:lpstr>
      <vt:lpstr>What are microservices? </vt:lpstr>
      <vt:lpstr>Monolithic Architecture   </vt:lpstr>
      <vt:lpstr>Microservice Architecture   </vt:lpstr>
      <vt:lpstr>Microservices Advantages: Separation of concerns</vt:lpstr>
      <vt:lpstr>Microservices Advantages: Technology agnostic </vt:lpstr>
      <vt:lpstr>Microservices Advantages: Services are easy better to scale</vt:lpstr>
      <vt:lpstr>Microservices Advantages:  Easy to maintain and develop </vt:lpstr>
      <vt:lpstr>Complexity of creating distributed system</vt:lpstr>
      <vt:lpstr>Service discovery: Problem</vt:lpstr>
      <vt:lpstr>Service discovery: Client-side service discovery</vt:lpstr>
      <vt:lpstr>Service discovery: Server-side service discovery</vt:lpstr>
      <vt:lpstr>Messaging: common solutions</vt:lpstr>
      <vt:lpstr>Messaging: HTTP/REST </vt:lpstr>
      <vt:lpstr>Messaging: RPC</vt:lpstr>
      <vt:lpstr>Messaging: Message Queue </vt:lpstr>
      <vt:lpstr>Messaging </vt:lpstr>
      <vt:lpstr>Scaling</vt:lpstr>
      <vt:lpstr>Tracing and logging </vt:lpstr>
      <vt:lpstr>Data consistency</vt:lpstr>
      <vt:lpstr>Two phase commit</vt:lpstr>
      <vt:lpstr>Saga</vt:lpstr>
      <vt:lpstr>Health check </vt:lpstr>
      <vt:lpstr>Versioning </vt:lpstr>
      <vt:lpstr>When to use?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microservice architecture</dc:title>
  <dc:creator>Ivan Doroshenko</dc:creator>
  <cp:lastModifiedBy>Ivan Doroshenko</cp:lastModifiedBy>
  <cp:revision>22</cp:revision>
  <dcterms:created xsi:type="dcterms:W3CDTF">2019-09-10T15:07:13Z</dcterms:created>
  <dcterms:modified xsi:type="dcterms:W3CDTF">2019-09-11T20:16:21Z</dcterms:modified>
</cp:coreProperties>
</file>